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Roboto Slab" panose="020B0604020202020204" charset="0"/>
      <p:regular r:id="rId11"/>
      <p:bold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6CFC3A-6CDA-4AC8-B593-F4E5DFF9C699}">
  <a:tblStyle styleId="{2B6CFC3A-6CDA-4AC8-B593-F4E5DFF9C6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3DE67D-6E45-471B-B882-1529B7DB0E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9" Type="http://schemas.openxmlformats.org/officeDocument/2006/relationships/theme" Target="theme/theme1.xml"/><Relationship Id="rId21" Type="http://schemas.openxmlformats.org/officeDocument/2006/relationships/font" Target="fonts/font15.fntdata"/><Relationship Id="rId34" Type="http://schemas.openxmlformats.org/officeDocument/2006/relationships/font" Target="fonts/font28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font" Target="fonts/font2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font" Target="fonts/font30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font" Target="fonts/font29.fntdata"/><Relationship Id="rId8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06f7998c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06f7998c9_0_65:notes"/>
          <p:cNvSpPr txBox="1">
            <a:spLocks noGrp="1"/>
          </p:cNvSpPr>
          <p:nvPr>
            <p:ph type="body" idx="1"/>
          </p:nvPr>
        </p:nvSpPr>
        <p:spPr>
          <a:xfrm>
            <a:off x="68733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/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d0355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d03557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06f7998c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406f7998c9_0_138:notes"/>
          <p:cNvSpPr txBox="1">
            <a:spLocks noGrp="1"/>
          </p:cNvSpPr>
          <p:nvPr>
            <p:ph type="body" idx="1"/>
          </p:nvPr>
        </p:nvSpPr>
        <p:spPr>
          <a:xfrm>
            <a:off x="68733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— Two Column">
  <p:cSld name="Content Slide — Two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580109" y="416857"/>
            <a:ext cx="2559300" cy="4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49959" y="479182"/>
            <a:ext cx="28059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50044" y="1269207"/>
            <a:ext cx="2806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6240697" y="416857"/>
            <a:ext cx="2559300" cy="4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BlueContent">
  <p:cSld name="DarkBlue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50838" y="4788694"/>
            <a:ext cx="5811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14" descr="CollegeBoard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1688" y="4741069"/>
            <a:ext cx="1216821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-25400" y="0"/>
            <a:ext cx="9169500" cy="90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 descr="AP_logo_K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863" y="516731"/>
            <a:ext cx="45243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26128" y="1074420"/>
            <a:ext cx="8305200" cy="3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Helvetica Neue"/>
              <a:buChar char="►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Helvetica Neue"/>
              <a:buChar char="►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Helvetica Neue"/>
              <a:buChar char="►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Helvetica Neue"/>
              <a:buChar char="►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Helvetica Neue"/>
              <a:buChar char="►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28626" y="60960"/>
            <a:ext cx="7689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16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13475"/>
            <a:ext cx="8982600" cy="2411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8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body" idx="4294967295"/>
          </p:nvPr>
        </p:nvSpPr>
        <p:spPr>
          <a:xfrm>
            <a:off x="838200" y="1073944"/>
            <a:ext cx="8305800" cy="3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1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4568375" y="851625"/>
            <a:ext cx="1929900" cy="1929900"/>
          </a:xfrm>
          <a:prstGeom prst="flowChartConnector">
            <a:avLst/>
          </a:prstGeom>
          <a:solidFill>
            <a:srgbClr val="E6B8A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Ethical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4926650" y="1606800"/>
            <a:ext cx="1929900" cy="1929900"/>
          </a:xfrm>
          <a:prstGeom prst="flowChartConnector">
            <a:avLst/>
          </a:prstGeom>
          <a:solidFill>
            <a:srgbClr val="F4CC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Political and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Historical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4290100" y="2647425"/>
            <a:ext cx="1929900" cy="1929900"/>
          </a:xfrm>
          <a:prstGeom prst="flowChartConnector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Scientific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3490450" y="3086925"/>
            <a:ext cx="1929900" cy="1929900"/>
          </a:xfrm>
          <a:prstGeom prst="flowChartConnector">
            <a:avLst/>
          </a:prstGeom>
          <a:solidFill>
            <a:srgbClr val="D9EAD3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Futuristic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2360200" y="2584625"/>
            <a:ext cx="1929900" cy="1929900"/>
          </a:xfrm>
          <a:prstGeom prst="flowChartConnector">
            <a:avLst/>
          </a:prstGeom>
          <a:solidFill>
            <a:srgbClr val="D0E0E3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Economic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1884625" y="1606800"/>
            <a:ext cx="1929900" cy="1929900"/>
          </a:xfrm>
          <a:prstGeom prst="flowChartConnector">
            <a:avLst/>
          </a:prstGeom>
          <a:solidFill>
            <a:srgbClr val="CFE2F3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Cultural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and Social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2360200" y="654725"/>
            <a:ext cx="1929900" cy="1929900"/>
          </a:xfrm>
          <a:prstGeom prst="flowChartConnector">
            <a:avLst/>
          </a:prstGeom>
          <a:solidFill>
            <a:srgbClr val="D9D2E9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Artistic and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Philosophical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3490450" y="98775"/>
            <a:ext cx="1976100" cy="1929900"/>
          </a:xfrm>
          <a:prstGeom prst="flowChartConnector">
            <a:avLst/>
          </a:prstGeom>
          <a:solidFill>
            <a:srgbClr val="EAD1D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Environmental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3782050" y="2028675"/>
            <a:ext cx="1346700" cy="10584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Lenses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428626" y="60960"/>
            <a:ext cx="7689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Proficiencies and Skills in the Assessments</a:t>
            </a:r>
            <a:endParaRPr sz="3000"/>
          </a:p>
        </p:txBody>
      </p:sp>
      <p:graphicFrame>
        <p:nvGraphicFramePr>
          <p:cNvPr id="141" name="Google Shape;141;p29"/>
          <p:cNvGraphicFramePr/>
          <p:nvPr/>
        </p:nvGraphicFramePr>
        <p:xfrm>
          <a:off x="5698769" y="14886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{2B6CFC3A-6CDA-4AC8-B593-F4E5DFF9C699}</a:tableStyleId>
              </a:tblPr>
              <a:tblGrid>
                <a:gridCol w="22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/>
                        <a:t>Assessment Task (Scoring Method)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C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Weight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1"/>
                        <a:t>Academic Paper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/>
                        <a:t>(4,000 - 5,000 words)</a:t>
                      </a:r>
                      <a:endParaRPr sz="12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/>
                        <a:t>75%</a:t>
                      </a:r>
                      <a:endParaRPr sz="1100"/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1"/>
                        <a:t>Presentation and Oral Defense; </a:t>
                      </a:r>
                      <a:r>
                        <a:rPr lang="en" sz="1500"/>
                        <a:t>15-20 mins., with 3-4 questions from a panel.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u="none" strike="noStrike" cap="none"/>
                        <a:t>25%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2" name="Google Shape;142;p29"/>
          <p:cNvSpPr/>
          <p:nvPr/>
        </p:nvSpPr>
        <p:spPr>
          <a:xfrm>
            <a:off x="6095998" y="1013921"/>
            <a:ext cx="2080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AP Research</a:t>
            </a:r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1530557" y="1010572"/>
            <a:ext cx="1907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 Seminar</a:t>
            </a:r>
            <a:endParaRPr/>
          </a:p>
        </p:txBody>
      </p:sp>
      <p:graphicFrame>
        <p:nvGraphicFramePr>
          <p:cNvPr id="144" name="Google Shape;144;p29"/>
          <p:cNvGraphicFramePr/>
          <p:nvPr/>
        </p:nvGraphicFramePr>
        <p:xfrm>
          <a:off x="301923" y="14886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{883DE67D-6E45-471B-B882-1529B7DB0E46}</a:tableStyleId>
              </a:tblPr>
              <a:tblGrid>
                <a:gridCol w="40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/>
                        <a:t>Assessment Task (Scoring Method)</a:t>
                      </a:r>
                      <a:endParaRPr sz="110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Weight</a:t>
                      </a:r>
                      <a:endParaRPr sz="1100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Team Project and Presentation</a:t>
                      </a:r>
                      <a:endParaRPr sz="1100"/>
                    </a:p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Individual Research Report (1200 words)</a:t>
                      </a:r>
                      <a:endParaRPr sz="1100"/>
                    </a:p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Team Multimedia Presentation and Defense (8-10 minutes)</a:t>
                      </a:r>
                      <a:endParaRPr sz="120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20%</a:t>
                      </a:r>
                      <a:endParaRPr sz="1100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Individual Research-Based Essay and Presentation</a:t>
                      </a:r>
                      <a:endParaRPr sz="110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Individual Written Argument (2000 words)</a:t>
                      </a:r>
                      <a:endParaRPr sz="110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Individual Multimedia Presentation  (6-8 mins)</a:t>
                      </a:r>
                      <a:endParaRPr sz="110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Oral Defense (2 questions)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35%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/>
                        <a:t>End-of-Course Exam (</a:t>
                      </a:r>
                      <a:r>
                        <a:rPr lang="en" sz="1500" u="none" strike="noStrike" cap="none"/>
                        <a:t>College Board scored)</a:t>
                      </a:r>
                      <a:endParaRPr sz="150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Analyze an argument using evidence</a:t>
                      </a:r>
                      <a:endParaRPr sz="1100"/>
                    </a:p>
                    <a:p>
                      <a:pPr marL="2159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" sz="1200"/>
                        <a:t>Construct an evidence-based argument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45%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(16:9)</PresentationFormat>
  <Paragraphs>49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Georgia</vt:lpstr>
      <vt:lpstr>Roboto Slab</vt:lpstr>
      <vt:lpstr>Raleway</vt:lpstr>
      <vt:lpstr>Arial</vt:lpstr>
      <vt:lpstr>Roboto</vt:lpstr>
      <vt:lpstr>Source Sans Pro</vt:lpstr>
      <vt:lpstr>Calibri</vt:lpstr>
      <vt:lpstr>Proxima Nova</vt:lpstr>
      <vt:lpstr>Helvetica Neue</vt:lpstr>
      <vt:lpstr>Plum</vt:lpstr>
      <vt:lpstr>Spearmint</vt:lpstr>
      <vt:lpstr>PowerPoint Presentation</vt:lpstr>
      <vt:lpstr>PowerPoint Presentation</vt:lpstr>
      <vt:lpstr>Proficiencies and Skills in the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Britton-Nix, Jill</dc:creator>
  <cp:lastModifiedBy>Windows User</cp:lastModifiedBy>
  <cp:revision>1</cp:revision>
  <dcterms:modified xsi:type="dcterms:W3CDTF">2020-01-15T16:25:24Z</dcterms:modified>
</cp:coreProperties>
</file>